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785" r:id="rId2"/>
    <p:sldId id="840" r:id="rId3"/>
    <p:sldId id="839" r:id="rId4"/>
    <p:sldId id="841" r:id="rId5"/>
    <p:sldId id="847" r:id="rId6"/>
    <p:sldId id="848" r:id="rId7"/>
    <p:sldId id="851" r:id="rId8"/>
    <p:sldId id="849" r:id="rId9"/>
    <p:sldId id="850" r:id="rId10"/>
    <p:sldId id="844" r:id="rId11"/>
    <p:sldId id="852" r:id="rId12"/>
    <p:sldId id="845" r:id="rId13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788">
          <p15:clr>
            <a:srgbClr val="A4A3A4"/>
          </p15:clr>
        </p15:guide>
        <p15:guide id="5" orient="horz" pos="1632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2350">
          <p15:clr>
            <a:srgbClr val="A4A3A4"/>
          </p15:clr>
        </p15:guide>
        <p15:guide id="8" pos="3696">
          <p15:clr>
            <a:srgbClr val="A4A3A4"/>
          </p15:clr>
        </p15:guide>
        <p15:guide id="9" pos="1872">
          <p15:clr>
            <a:srgbClr val="A4A3A4"/>
          </p15:clr>
        </p15:guide>
        <p15:guide id="10" pos="48">
          <p15:clr>
            <a:srgbClr val="A4A3A4"/>
          </p15:clr>
        </p15:guide>
        <p15:guide id="11" pos="2832">
          <p15:clr>
            <a:srgbClr val="A4A3A4"/>
          </p15:clr>
        </p15:guide>
        <p15:guide id="12" pos="1104">
          <p15:clr>
            <a:srgbClr val="A4A3A4"/>
          </p15:clr>
        </p15:guide>
        <p15:guide id="13" pos="4560">
          <p15:clr>
            <a:srgbClr val="A4A3A4"/>
          </p15:clr>
        </p15:guide>
        <p15:guide id="14" pos="5424">
          <p15:clr>
            <a:srgbClr val="A4A3A4"/>
          </p15:clr>
        </p15:guide>
        <p15:guide id="15" pos="6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PM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107"/>
    <a:srgbClr val="4DA0B0"/>
    <a:srgbClr val="87BDC7"/>
    <a:srgbClr val="D7DFB4"/>
    <a:srgbClr val="FFFFFF"/>
    <a:srgbClr val="C3DEE1"/>
    <a:srgbClr val="F06A00"/>
    <a:srgbClr val="8CA042"/>
    <a:srgbClr val="F38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8394" autoAdjust="0"/>
  </p:normalViewPr>
  <p:slideViewPr>
    <p:cSldViewPr snapToObjects="1">
      <p:cViewPr varScale="1">
        <p:scale>
          <a:sx n="112" d="100"/>
          <a:sy n="112" d="100"/>
        </p:scale>
        <p:origin x="1428" y="108"/>
      </p:cViewPr>
      <p:guideLst>
        <p:guide orient="horz" pos="4032"/>
        <p:guide orient="horz" pos="528"/>
        <p:guide orient="horz"/>
        <p:guide orient="horz" pos="788"/>
        <p:guide orient="horz" pos="1632"/>
        <p:guide orient="horz" pos="3168"/>
        <p:guide orient="horz" pos="2350"/>
        <p:guide pos="3696"/>
        <p:guide pos="1872"/>
        <p:guide pos="48"/>
        <p:guide pos="2832"/>
        <p:guide pos="1104"/>
        <p:guide pos="4560"/>
        <p:guide pos="5424"/>
        <p:guide pos="6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 snapToObjects="1">
      <p:cViewPr varScale="1">
        <p:scale>
          <a:sx n="47" d="100"/>
          <a:sy n="47" d="100"/>
        </p:scale>
        <p:origin x="-2070" y="-90"/>
      </p:cViewPr>
      <p:guideLst>
        <p:guide orient="horz" pos="3127"/>
        <p:guide pos="2141"/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1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t" anchorCtr="0" compatLnSpc="1">
            <a:prstTxWarp prst="textNoShape">
              <a:avLst/>
            </a:prstTxWarp>
          </a:bodyPr>
          <a:lstStyle>
            <a:lvl1pPr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1"/>
            <a:ext cx="2971799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t" anchorCtr="0" compatLnSpc="1">
            <a:prstTxWarp prst="textNoShape">
              <a:avLst/>
            </a:prstTxWarp>
          </a:bodyPr>
          <a:lstStyle>
            <a:lvl1pPr algn="r"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7019"/>
            <a:ext cx="2971801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b" anchorCtr="0" compatLnSpc="1">
            <a:prstTxWarp prst="textNoShape">
              <a:avLst/>
            </a:prstTxWarp>
          </a:bodyPr>
          <a:lstStyle>
            <a:lvl1pPr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687019"/>
            <a:ext cx="2971799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b" anchorCtr="0" compatLnSpc="1">
            <a:prstTxWarp prst="textNoShape">
              <a:avLst/>
            </a:prstTxWarp>
          </a:bodyPr>
          <a:lstStyle>
            <a:lvl1pPr algn="r"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7F61C6C5-DEE1-4FA0-AD31-8A6A83E3E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1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t" anchorCtr="0" compatLnSpc="1">
            <a:prstTxWarp prst="textNoShape">
              <a:avLst/>
            </a:prstTxWarp>
          </a:bodyPr>
          <a:lstStyle>
            <a:lvl1pPr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1"/>
            <a:ext cx="2971799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t" anchorCtr="0" compatLnSpc="1">
            <a:prstTxWarp prst="textNoShape">
              <a:avLst/>
            </a:prstTxWarp>
          </a:bodyPr>
          <a:lstStyle>
            <a:lvl1pPr algn="r"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7019"/>
            <a:ext cx="2971801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b" anchorCtr="0" compatLnSpc="1">
            <a:prstTxWarp prst="textNoShape">
              <a:avLst/>
            </a:prstTxWarp>
          </a:bodyPr>
          <a:lstStyle>
            <a:lvl1pPr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687019"/>
            <a:ext cx="2971799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312" tIns="0" rIns="19312" bIns="0" numCol="1" anchor="b" anchorCtr="0" compatLnSpc="1">
            <a:prstTxWarp prst="textNoShape">
              <a:avLst/>
            </a:prstTxWarp>
          </a:bodyPr>
          <a:lstStyle>
            <a:lvl1pPr algn="r" defTabSz="773033" eaLnBrk="0" hangingPunct="0"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0D41A248-E85E-487F-8085-7DEB38D50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6887" y="4085090"/>
            <a:ext cx="5105933" cy="50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8" tIns="46675" rIns="93348" bIns="46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	Second level</a:t>
            </a:r>
          </a:p>
          <a:p>
            <a:pPr lvl="0"/>
            <a:r>
              <a:rPr lang="en-US" noProof="0" smtClean="0"/>
              <a:t>		Third level</a:t>
            </a:r>
          </a:p>
          <a:p>
            <a:pPr lvl="0"/>
            <a:r>
              <a:rPr lang="en-US" noProof="0" smtClean="0"/>
              <a:t>			Fourth level</a:t>
            </a:r>
          </a:p>
          <a:p>
            <a:pPr lvl="0"/>
            <a:r>
              <a:rPr lang="en-US" noProof="0" smtClean="0"/>
              <a:t>				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482600"/>
            <a:ext cx="4960938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093869" y="9308980"/>
            <a:ext cx="188584" cy="46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48" tIns="46675" rIns="93348" bIns="46675">
            <a:spAutoFit/>
          </a:bodyPr>
          <a:lstStyle/>
          <a:p>
            <a:pPr defTabSz="773033" eaLnBrk="0" hangingPunct="0">
              <a:spcBef>
                <a:spcPct val="50000"/>
              </a:spcBef>
              <a:defRPr/>
            </a:pPr>
            <a:endParaRPr lang="en-GB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32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71525" rtl="0" eaLnBrk="0" fontAlgn="base" hangingPunct="0">
      <a:spcBef>
        <a:spcPct val="30000"/>
      </a:spcBef>
      <a:spcAft>
        <a:spcPct val="0"/>
      </a:spcAft>
      <a:defRPr sz="11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742950" indent="-285750" algn="l" defTabSz="771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71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71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71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 Results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22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67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7075" y="1292225"/>
            <a:ext cx="2333625" cy="483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292225"/>
            <a:ext cx="6848475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67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92225"/>
            <a:ext cx="7745413" cy="265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70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83357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6200" y="1435695"/>
            <a:ext cx="7745413" cy="2651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332656"/>
            <a:ext cx="2008356" cy="9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2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50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89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535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23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98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5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1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18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14" hidden="1"/>
          <p:cNvGrpSpPr>
            <a:grpSpLocks/>
          </p:cNvGrpSpPr>
          <p:nvPr userDrawn="1">
            <p:custDataLst>
              <p:tags r:id="rId14"/>
            </p:custDataLst>
          </p:nvPr>
        </p:nvGrpSpPr>
        <p:grpSpPr bwMode="auto">
          <a:xfrm>
            <a:off x="55563" y="836613"/>
            <a:ext cx="9791700" cy="5616575"/>
            <a:chOff x="35" y="436"/>
            <a:chExt cx="6168" cy="3538"/>
          </a:xfrm>
        </p:grpSpPr>
        <p:sp>
          <p:nvSpPr>
            <p:cNvPr id="1539" name="Rectangle 515" hidden="1"/>
            <p:cNvSpPr>
              <a:spLocks noChangeArrowheads="1"/>
            </p:cNvSpPr>
            <p:nvPr userDrawn="1"/>
          </p:nvSpPr>
          <p:spPr bwMode="ltGray">
            <a:xfrm>
              <a:off x="35" y="436"/>
              <a:ext cx="6168" cy="3538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0" name="Line 516" hidden="1"/>
            <p:cNvSpPr>
              <a:spLocks noChangeShapeType="1"/>
            </p:cNvSpPr>
            <p:nvPr userDrawn="1"/>
          </p:nvSpPr>
          <p:spPr bwMode="ltGray">
            <a:xfrm>
              <a:off x="1123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1" name="Line 517" hidden="1"/>
            <p:cNvSpPr>
              <a:spLocks noChangeShapeType="1"/>
            </p:cNvSpPr>
            <p:nvPr userDrawn="1"/>
          </p:nvSpPr>
          <p:spPr bwMode="ltGray">
            <a:xfrm>
              <a:off x="1033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2" name="Line 518" hidden="1"/>
            <p:cNvSpPr>
              <a:spLocks noChangeShapeType="1"/>
            </p:cNvSpPr>
            <p:nvPr userDrawn="1"/>
          </p:nvSpPr>
          <p:spPr bwMode="ltGray">
            <a:xfrm>
              <a:off x="1894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3" name="Line 519" hidden="1"/>
            <p:cNvSpPr>
              <a:spLocks noChangeShapeType="1"/>
            </p:cNvSpPr>
            <p:nvPr userDrawn="1"/>
          </p:nvSpPr>
          <p:spPr bwMode="ltGray">
            <a:xfrm>
              <a:off x="1987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4" name="Line 520" hidden="1"/>
            <p:cNvSpPr>
              <a:spLocks noChangeShapeType="1"/>
            </p:cNvSpPr>
            <p:nvPr userDrawn="1"/>
          </p:nvSpPr>
          <p:spPr bwMode="ltGray">
            <a:xfrm>
              <a:off x="2757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5" name="Line 521" hidden="1"/>
            <p:cNvSpPr>
              <a:spLocks noChangeShapeType="1"/>
            </p:cNvSpPr>
            <p:nvPr userDrawn="1"/>
          </p:nvSpPr>
          <p:spPr bwMode="ltGray">
            <a:xfrm>
              <a:off x="2848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6" name="Line 522" hidden="1"/>
            <p:cNvSpPr>
              <a:spLocks noChangeShapeType="1"/>
            </p:cNvSpPr>
            <p:nvPr userDrawn="1"/>
          </p:nvSpPr>
          <p:spPr bwMode="ltGray">
            <a:xfrm>
              <a:off x="3619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7" name="Line 523" hidden="1"/>
            <p:cNvSpPr>
              <a:spLocks noChangeShapeType="1"/>
            </p:cNvSpPr>
            <p:nvPr userDrawn="1"/>
          </p:nvSpPr>
          <p:spPr bwMode="ltGray">
            <a:xfrm>
              <a:off x="3709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8" name="Line 524" hidden="1"/>
            <p:cNvSpPr>
              <a:spLocks noChangeShapeType="1"/>
            </p:cNvSpPr>
            <p:nvPr userDrawn="1"/>
          </p:nvSpPr>
          <p:spPr bwMode="ltGray">
            <a:xfrm>
              <a:off x="4480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9" name="Line 525" hidden="1"/>
            <p:cNvSpPr>
              <a:spLocks noChangeShapeType="1"/>
            </p:cNvSpPr>
            <p:nvPr userDrawn="1"/>
          </p:nvSpPr>
          <p:spPr bwMode="ltGray">
            <a:xfrm>
              <a:off x="4571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0" name="Line 526" hidden="1"/>
            <p:cNvSpPr>
              <a:spLocks noChangeShapeType="1"/>
            </p:cNvSpPr>
            <p:nvPr userDrawn="1"/>
          </p:nvSpPr>
          <p:spPr bwMode="ltGray">
            <a:xfrm>
              <a:off x="5342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1" name="Line 527" hidden="1"/>
            <p:cNvSpPr>
              <a:spLocks noChangeShapeType="1"/>
            </p:cNvSpPr>
            <p:nvPr userDrawn="1"/>
          </p:nvSpPr>
          <p:spPr bwMode="ltGray">
            <a:xfrm>
              <a:off x="5432" y="436"/>
              <a:ext cx="0" cy="35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2" name="Line 528" hidden="1"/>
            <p:cNvSpPr>
              <a:spLocks noChangeShapeType="1"/>
            </p:cNvSpPr>
            <p:nvPr userDrawn="1"/>
          </p:nvSpPr>
          <p:spPr bwMode="ltGray">
            <a:xfrm>
              <a:off x="35" y="1297"/>
              <a:ext cx="6167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3" name="Line 529" hidden="1"/>
            <p:cNvSpPr>
              <a:spLocks noChangeShapeType="1"/>
            </p:cNvSpPr>
            <p:nvPr userDrawn="1"/>
          </p:nvSpPr>
          <p:spPr bwMode="ltGray">
            <a:xfrm>
              <a:off x="35" y="2160"/>
              <a:ext cx="6167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4" name="Line 530" hidden="1"/>
            <p:cNvSpPr>
              <a:spLocks noChangeShapeType="1"/>
            </p:cNvSpPr>
            <p:nvPr userDrawn="1"/>
          </p:nvSpPr>
          <p:spPr bwMode="ltGray">
            <a:xfrm>
              <a:off x="36" y="2251"/>
              <a:ext cx="6167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5" name="Line 531" hidden="1"/>
            <p:cNvSpPr>
              <a:spLocks noChangeShapeType="1"/>
            </p:cNvSpPr>
            <p:nvPr userDrawn="1"/>
          </p:nvSpPr>
          <p:spPr bwMode="ltGray">
            <a:xfrm>
              <a:off x="35" y="3111"/>
              <a:ext cx="6167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7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292225"/>
            <a:ext cx="77454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7" name="Line 283"/>
          <p:cNvSpPr>
            <a:spLocks noChangeShapeType="1"/>
          </p:cNvSpPr>
          <p:nvPr userDrawn="1"/>
        </p:nvSpPr>
        <p:spPr bwMode="auto">
          <a:xfrm>
            <a:off x="76200" y="1700808"/>
            <a:ext cx="9753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9" name="Line 285"/>
          <p:cNvSpPr>
            <a:spLocks noChangeShapeType="1"/>
          </p:cNvSpPr>
          <p:nvPr/>
        </p:nvSpPr>
        <p:spPr bwMode="auto">
          <a:xfrm>
            <a:off x="1752600" y="6521450"/>
            <a:ext cx="807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5" name="Line 341"/>
          <p:cNvSpPr>
            <a:spLocks noChangeShapeType="1"/>
          </p:cNvSpPr>
          <p:nvPr userDrawn="1"/>
        </p:nvSpPr>
        <p:spPr bwMode="auto">
          <a:xfrm>
            <a:off x="1752600" y="6521450"/>
            <a:ext cx="807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74" name="Rectangle 550"/>
          <p:cNvSpPr>
            <a:spLocks noChangeArrowheads="1"/>
          </p:cNvSpPr>
          <p:nvPr userDrawn="1"/>
        </p:nvSpPr>
        <p:spPr bwMode="auto">
          <a:xfrm>
            <a:off x="1752600" y="6583363"/>
            <a:ext cx="75453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500">
              <a:solidFill>
                <a:srgbClr val="8AA5CB"/>
              </a:solidFill>
              <a:latin typeface="Univers 55" pitchFamily="2" charset="0"/>
              <a:cs typeface="Arial" charset="0"/>
            </a:endParaRPr>
          </a:p>
        </p:txBody>
      </p:sp>
      <p:sp>
        <p:nvSpPr>
          <p:cNvPr id="1304" name="Rectangle 280"/>
          <p:cNvSpPr>
            <a:spLocks noChangeArrowheads="1"/>
          </p:cNvSpPr>
          <p:nvPr userDrawn="1"/>
        </p:nvSpPr>
        <p:spPr bwMode="auto">
          <a:xfrm flipH="1">
            <a:off x="9297988" y="6583363"/>
            <a:ext cx="550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762000" eaLnBrk="0" hangingPunct="0">
              <a:defRPr/>
            </a:pPr>
            <a:fld id="{7BDE629D-4A2F-4E5F-A42A-A5BB7DC67358}" type="slidenum">
              <a:rPr lang="en-US" sz="900">
                <a:solidFill>
                  <a:srgbClr val="FFFFFF"/>
                </a:solidFill>
              </a:rPr>
              <a:pPr algn="r" defTabSz="762000" eaLnBrk="0" hangingPunct="0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11425" y="225379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80487" y="245876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08712" y="519782"/>
            <a:ext cx="574508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574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3175" y="6453188"/>
            <a:ext cx="9906000" cy="431800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/>
          <a:lstStyle/>
          <a:p>
            <a:pPr algn="ctr" defTabSz="762000" eaLnBrk="0" hangingPunct="0">
              <a:spcBef>
                <a:spcPct val="20000"/>
              </a:spcBef>
              <a:buClr>
                <a:srgbClr val="FFFFFF"/>
              </a:buClr>
              <a:buSzPct val="85000"/>
              <a:defRPr/>
            </a:pPr>
            <a:endParaRPr lang="en-GB" sz="14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2" name="Picture 31" descr="logo_mdrap"/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13939" y="255294"/>
            <a:ext cx="1278122" cy="797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defRPr sz="900" b="1">
          <a:solidFill>
            <a:schemeClr val="tx2"/>
          </a:solidFill>
          <a:latin typeface="+mn-lt"/>
          <a:ea typeface="+mn-ea"/>
          <a:cs typeface="+mn-cs"/>
        </a:defRPr>
      </a:lvl1pPr>
      <a:lvl2pPr marL="1905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900">
          <a:solidFill>
            <a:schemeClr val="tx1"/>
          </a:solidFill>
          <a:latin typeface="+mn-lt"/>
        </a:defRPr>
      </a:lvl2pPr>
      <a:lvl3pPr marL="3810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3pPr>
      <a:lvl4pPr marL="5715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900">
          <a:solidFill>
            <a:schemeClr val="tx1"/>
          </a:solidFill>
          <a:latin typeface="+mn-lt"/>
        </a:defRPr>
      </a:lvl4pPr>
      <a:lvl5pPr marL="7620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5pPr>
      <a:lvl6pPr marL="12192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6pPr>
      <a:lvl7pPr marL="16764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7pPr>
      <a:lvl8pPr marL="21336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8pPr>
      <a:lvl9pPr marL="2590800" indent="-188913" algn="l" defTabSz="762000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664" y="2578839"/>
            <a:ext cx="5832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Programul</a:t>
            </a:r>
            <a:r>
              <a:rPr lang="en-US" sz="24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Operational Regional 2007-2013</a:t>
            </a:r>
          </a:p>
          <a:p>
            <a:pPr algn="ctr">
              <a:spcAft>
                <a:spcPts val="0"/>
              </a:spcAft>
            </a:pPr>
            <a:endParaRPr lang="en-US" sz="2400" b="1" i="1" dirty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US" sz="2400" b="1" i="1" dirty="0" smtClean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Conferinta</a:t>
            </a:r>
            <a:r>
              <a:rPr lang="en-US" sz="24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Regionala</a:t>
            </a:r>
            <a:endParaRPr lang="en-US" sz="2400" b="1" i="1" dirty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US" sz="2400" b="1" i="1" dirty="0" smtClean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23 </a:t>
            </a:r>
            <a:r>
              <a:rPr lang="en-US" sz="24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iunie</a:t>
            </a:r>
            <a:r>
              <a:rPr lang="en-US" sz="24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2015, Piatra </a:t>
            </a:r>
            <a:r>
              <a:rPr lang="en-US" sz="24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Neamt</a:t>
            </a:r>
            <a:endParaRPr lang="ro-RO" sz="2400" b="1" dirty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RECOMANDARI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(3)</a:t>
            </a:r>
          </a:p>
          <a:p>
            <a:pPr marL="573087" lvl="4" indent="0" algn="just">
              <a:buNone/>
            </a:pPr>
            <a:endParaRPr lang="en-US" sz="18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Consultarea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implicarea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factorilor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direct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interesati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medici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profesori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etc.)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planificarea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interventiilor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Realizarea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previziuni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graficelor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cererilor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rambursare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plata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corelare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graficele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fizice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valorice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realizare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lucrarilor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prestare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serviciilor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furnizare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bunurilor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judicioasa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elaborarea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duratelor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timp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necesare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desfasurarii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activitatilor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Elaborarea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specificatiilor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dotari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echipamente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prin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utilizarea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adecvata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“min.” , “max.”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indicarea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valorilor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premise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caracteristicilor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dorit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esentiale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RECOMANDARI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(4)</a:t>
            </a:r>
          </a:p>
          <a:p>
            <a:pPr marL="573087" lvl="4" indent="0" algn="just">
              <a:buNone/>
            </a:pPr>
            <a:endParaRPr lang="en-US" sz="18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eliminarea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posibilitatilor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producere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unui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conflict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interese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desfasurarea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activitatilor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proiectului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Asigurarea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unei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structuri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adecvate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echipei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implementare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persoane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care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contribuie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efectiv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substantial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implementarea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4" algn="just">
              <a:buFontTx/>
              <a:buChar char="-"/>
            </a:pP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6536" y="2780928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8100" rIns="38100" bIns="38100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o-RO" sz="4400" kern="0" dirty="0" smtClean="0">
                <a:solidFill>
                  <a:srgbClr val="00B050"/>
                </a:solidFill>
                <a:latin typeface="Arial" charset="0"/>
              </a:rPr>
              <a:t>VĂ MULŢUMIM !</a:t>
            </a:r>
            <a:endParaRPr lang="en-US" sz="4400" kern="0" dirty="0" smtClean="0">
              <a:solidFill>
                <a:srgbClr val="00B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464" y="1232376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S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ituatia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proiectelor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cu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finantare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prin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</a:t>
            </a:r>
            <a:r>
              <a:rPr lang="ro-RO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OR </a:t>
            </a:r>
            <a:r>
              <a:rPr lang="ro-RO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2007-2013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in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regiunea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Nord-Est</a:t>
            </a:r>
            <a:endParaRPr lang="ro-RO" sz="1800" b="1" dirty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31389"/>
              </p:ext>
            </p:extLst>
          </p:nvPr>
        </p:nvGraphicFramePr>
        <p:xfrm>
          <a:off x="992560" y="1628803"/>
          <a:ext cx="8063927" cy="4531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6661"/>
                <a:gridCol w="925411"/>
                <a:gridCol w="925411"/>
                <a:gridCol w="925411"/>
                <a:gridCol w="925411"/>
                <a:gridCol w="925411"/>
                <a:gridCol w="1100211"/>
              </a:tblGrid>
              <a:tr h="93610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1, Sprijinirea dezvoltării durabile a oraşelor - potenţiali poli de creştere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2, Îmbunătăţirea infrastructurii de transport regionale şi locale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3, Îmbunătăţirea infrastructurii sociale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4, Sprijinirea dezvoltării mediului de afaceri regional şi local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u="none" strike="noStrike">
                          <a:effectLst/>
                        </a:rPr>
                        <a:t>Axa 5, Dezvoltarea durabilă şi promovarea turismului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Total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Numar proiecte depuse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1,521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326,640,427.19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341,131,415.08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293,577,380.06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309,022,394.84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176,411,354.16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1,446,782,971.33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Procent din alocarea pe regiune, 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141.93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224.02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220.34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390.77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161.52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205.52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33708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Numar proiecte care au trecut procesul de evaluare, selectie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294,029,067.18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303,749,228.04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241,682,505.16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106,881,154.20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120,920,391.78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1,067,262,346.36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effectLst/>
                        </a:rPr>
                        <a:t>Procent din alocarea pe regiune, %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127.76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199.47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181.39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135.16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110.71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151.61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Numar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proiecte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aprobate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pentru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finantare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277,874,674.70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161,287,793.28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169,025,505.23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86,562,766.77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115,026,391.49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809,777,131.46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effectLst/>
                        </a:rPr>
                        <a:t>Procent din alocarea pe regiune, %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120.74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105.92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126.86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109.46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105.32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115.03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33708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Numar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proiecte</a:t>
                      </a:r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r>
                        <a:rPr lang="en-US" sz="900" u="none" strike="noStrike" dirty="0" err="1">
                          <a:effectLst/>
                        </a:rPr>
                        <a:t>contractate</a:t>
                      </a:r>
                      <a:r>
                        <a:rPr lang="en-US" sz="900" u="none" strike="noStrike" dirty="0">
                          <a:effectLst/>
                        </a:rPr>
                        <a:t> ( </a:t>
                      </a:r>
                      <a:r>
                        <a:rPr lang="en-US" sz="900" u="none" strike="noStrike" dirty="0" err="1">
                          <a:effectLst/>
                        </a:rPr>
                        <a:t>aflate</a:t>
                      </a:r>
                      <a:r>
                        <a:rPr lang="en-US" sz="900" u="none" strike="noStrike" dirty="0">
                          <a:effectLst/>
                        </a:rPr>
                        <a:t> in </a:t>
                      </a:r>
                      <a:r>
                        <a:rPr lang="en-US" sz="900" u="none" strike="noStrike" dirty="0" err="1">
                          <a:effectLst/>
                        </a:rPr>
                        <a:t>implementare+finalizate</a:t>
                      </a:r>
                      <a:r>
                        <a:rPr lang="en-US" sz="900" u="none" strike="noStrike" dirty="0">
                          <a:effectLst/>
                        </a:rPr>
                        <a:t>)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277,874,674.70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161,287,793.28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169,025,505.23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82,530,348.82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110,600,052.23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801,318,374.25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Procent din alocarea pe regiune, 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120.74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105.92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126.86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104.36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113.83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Numar de proiecte finalizate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78,023,161.07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128,161,150.04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79,974,620.16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49,300,477.20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32,513,361.83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367,972,770.30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Procent din alocarea pe regiune, 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33.90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84.16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60.02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62.34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29.77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52.27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u="none" strike="noStrike">
                          <a:effectLst/>
                        </a:rPr>
                        <a:t>Numar proiecte cu contracte reziliate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22,124,325.95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34,140,892.31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56,265,218.27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Procent din alocarea pe regiune, 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27.98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7.99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  <a:tr h="17656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Total alocare,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230,150,000.00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152,280,000.00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133,240,000.00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79,080,000.00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109,220,000.00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703,970,000.00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2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464" y="1232376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S</a:t>
            </a:r>
            <a:r>
              <a:rPr lang="en-US" sz="18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ituatia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financiara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a </a:t>
            </a:r>
            <a:r>
              <a:rPr lang="en-US" sz="1800" b="1" i="1" dirty="0" err="1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proiectelor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cu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finantare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prin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P</a:t>
            </a:r>
            <a:r>
              <a:rPr lang="ro-RO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OR </a:t>
            </a:r>
            <a:r>
              <a:rPr lang="ro-RO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2007-2013</a:t>
            </a:r>
            <a:r>
              <a:rPr lang="en-US" sz="1800" b="1" i="1" dirty="0" smtClean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in </a:t>
            </a:r>
            <a:r>
              <a:rPr lang="en-US" sz="1800" b="1" i="1" dirty="0" err="1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regiunea</a:t>
            </a:r>
            <a:r>
              <a:rPr lang="en-US" sz="1800" b="1" i="1" dirty="0">
                <a:ln>
                  <a:prstDash val="solid"/>
                </a:ln>
                <a:solidFill>
                  <a:srgbClr val="0C2D83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Nord-Est</a:t>
            </a:r>
            <a:endParaRPr lang="ro-RO" sz="1800" b="1" dirty="0">
              <a:ln>
                <a:prstDash val="solid"/>
              </a:ln>
              <a:solidFill>
                <a:srgbClr val="0C2D83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09877"/>
              </p:ext>
            </p:extLst>
          </p:nvPr>
        </p:nvGraphicFramePr>
        <p:xfrm>
          <a:off x="681038" y="1628800"/>
          <a:ext cx="8543926" cy="387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185"/>
                <a:gridCol w="905910"/>
                <a:gridCol w="905910"/>
                <a:gridCol w="905910"/>
                <a:gridCol w="905910"/>
                <a:gridCol w="905910"/>
                <a:gridCol w="1065191"/>
              </a:tblGrid>
              <a:tr h="94849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1, Sprijinirea dezvoltării durabile a oraşelor - potenţiali poli de creştere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2, Îmbunătăţirea infrastructurii de transport regionale şi locale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err="1">
                          <a:effectLst/>
                        </a:rPr>
                        <a:t>Axa</a:t>
                      </a:r>
                      <a:r>
                        <a:rPr lang="en-US" sz="900" u="none" strike="noStrike" dirty="0">
                          <a:effectLst/>
                        </a:rPr>
                        <a:t> 3, </a:t>
                      </a:r>
                      <a:r>
                        <a:rPr lang="en-US" sz="900" u="none" strike="noStrike" dirty="0" err="1">
                          <a:effectLst/>
                        </a:rPr>
                        <a:t>Îmbunătăţirea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infrastructurii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>
                          <a:effectLst/>
                        </a:rPr>
                        <a:t>sociale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Axa 4, Sprijinirea dezvoltării mediului de afaceri regional şi local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u="none" strike="noStrike">
                          <a:effectLst/>
                        </a:rPr>
                        <a:t>Axa 5, Dezvoltarea durabilă şi promovarea turismului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Total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</a:tr>
              <a:tr h="31367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Numar proiecte  contractate ( aflate in implementare+finalizate)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1568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totala solicitata,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277,874,674.70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161,287,793.28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169,025,505.23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82,530,348.82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110,600,052.23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801,318,374.25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3091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Valoare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prefinantare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primita</a:t>
                      </a:r>
                      <a:r>
                        <a:rPr lang="en-US" sz="900" u="none" strike="noStrike" dirty="0">
                          <a:effectLst/>
                        </a:rPr>
                        <a:t>, Euro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24,560,517.63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46,724,675.12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23,947,106.88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1,248,849.73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14,334,576.87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110,815,726.22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47051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efectiv rambursata, aferenta cheltuielilor eligibile avizate - proiecte in implementare (include valoarea retinuta pentru amortizarea prefinantarii), Euro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79,755,695.95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18,122,735.37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33,149,822.07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16,472,775.02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32,822,921.46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180,323,949.86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4655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Suma efectiv rambursata, aferenta cheltuielilor eligibile avizate - proiecte finalizate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61,640,568.85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108,755,881.48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64,205,900.03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46,685,590.57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31,450,569.97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312,738,510.90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Suma totala rambursata,  aferenta cheltuielilor eligibile avizate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141,396,264.80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126,878,616.85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97,355,722.10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63,158,365.58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64,273,491.43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493,062,460.76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625834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Suma ramasa a fi rambursata pana la sfarsitul programului, din suma proiectelor aprobate, Euro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136,478,409.90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34,409,176.43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71,669,783.13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23,404,401.19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50,752,900.06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316,714,670.70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  <a:tr h="1568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Total </a:t>
                      </a:r>
                      <a:r>
                        <a:rPr lang="en-US" sz="900" u="none" strike="noStrike" dirty="0" err="1">
                          <a:effectLst/>
                        </a:rPr>
                        <a:t>alocare</a:t>
                      </a:r>
                      <a:r>
                        <a:rPr lang="en-US" sz="900" u="none" strike="noStrike" dirty="0">
                          <a:effectLst/>
                        </a:rPr>
                        <a:t>, EURO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230,150,000.00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152,280,000.00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133,240,000.00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79,080,000.00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109,220,000.00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703,970,000.00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48745" y="2251347"/>
            <a:ext cx="6966035" cy="1897044"/>
            <a:chOff x="967453" y="695182"/>
            <a:chExt cx="8445364" cy="1897044"/>
          </a:xfrm>
        </p:grpSpPr>
        <p:sp>
          <p:nvSpPr>
            <p:cNvPr id="9" name="Rectangle 8"/>
            <p:cNvSpPr/>
            <p:nvPr/>
          </p:nvSpPr>
          <p:spPr>
            <a:xfrm>
              <a:off x="1529862" y="699017"/>
              <a:ext cx="7882955" cy="18932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967453" y="695182"/>
              <a:ext cx="7882955" cy="1893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9531" tIns="104140" rIns="104140" bIns="104140" numCol="1" spcCol="1270" anchor="ctr" anchorCtr="0">
              <a:noAutofit/>
            </a:bodyPr>
            <a:lstStyle/>
            <a:p>
              <a:pPr lvl="0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Dificultati</a:t>
              </a:r>
              <a:r>
                <a:rPr lang="en-US" sz="22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200" b="1" kern="12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intampinate</a:t>
              </a:r>
              <a:r>
                <a:rPr lang="en-US" sz="22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s</a:t>
              </a:r>
              <a:r>
                <a:rPr lang="it-IT" sz="22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 recomandari</a:t>
              </a:r>
              <a:endParaRPr lang="en-US" sz="2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3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IMPLEMENTAREA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PROIECTELOR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(1)</a:t>
            </a:r>
          </a:p>
          <a:p>
            <a:pPr lvl="4" algn="just">
              <a:buFontTx/>
              <a:buChar char="-"/>
            </a:pP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cadrul procedurilor de 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achizi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 publice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dificultatea 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angaj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rii 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 personal 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nou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beneficiarilor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elaborarea proiectului tehnic </a:t>
            </a:r>
            <a:r>
              <a:rPr lang="ro-RO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legate de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dreptul de 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proprietate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capacitatea limitată de asigurare a fluxului de numerar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cazul </a:t>
            </a:r>
            <a:r>
              <a:rPr lang="ro-RO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unora dintre 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beneficiari</a:t>
            </a:r>
            <a:r>
              <a:rPr lang="ro-RO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proiecte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unei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insuficiente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documentatiilor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tehnice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omisiuni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neconformitate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normative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normative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proiectare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recente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revizuite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recent)</a:t>
            </a: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capacitatii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insuficiente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contractantilor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(in special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constructori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t-IT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IMPLEMENTAREA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PROIECTELOR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(2)</a:t>
            </a:r>
          </a:p>
          <a:p>
            <a:pPr marL="573087" lvl="4" indent="0" algn="just">
              <a:buNone/>
            </a:pPr>
            <a:endParaRPr lang="en-US" sz="18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monitorizarea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realizarii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indicatorilor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indeplinirea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valorii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tinta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indicatorilor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propusi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unei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insuficiente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documantari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aprofundari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fazele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pregatire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insuficientei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consultari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elaboratorii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documentatiilor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proiectului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beneficiarii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directi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acestuia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omisiuni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specificatii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incorecte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etc.)</a:t>
            </a: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lipsei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neaplicarii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clauze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contractuale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care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protejeze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beneficiarul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situatia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neindeplinirii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contractanti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obligatiilor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asumate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IMPLEMENTAREA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PROIECTELOR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(3)</a:t>
            </a:r>
          </a:p>
          <a:p>
            <a:pPr marL="573087" lvl="4" indent="0" algn="just">
              <a:buNone/>
            </a:pPr>
            <a:endParaRPr lang="en-US" sz="18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realizarea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previziuni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cash-flow la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nivelul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regiunii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realizarii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superficialitate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graficelor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cererilor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rambursare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beneficiarii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finantarii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vi-VN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incadrarea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durata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implementare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previzionata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contractata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estimarii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incorecte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duratei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desfasurare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activitatilor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ificultati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specificatii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incorecte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neclare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in special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echipamente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dotari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dificultati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datorate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neglijarii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aspectelor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privind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conflictul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interese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RECOMANDARI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(1)</a:t>
            </a:r>
          </a:p>
          <a:p>
            <a:pPr marL="573087" lvl="4" indent="0" algn="just">
              <a:buNone/>
            </a:pPr>
            <a:endParaRPr lang="en-US" sz="18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Elaborarea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documentatiei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atribuire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contractelor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conformitate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prevederile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legale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disponibilitatii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piata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muncii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profilului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specializarii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solicitate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viitorillor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angajati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Considerarea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prioritate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documentelor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proprietate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elaborarea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proiectelor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tehnice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aprofundata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previziuni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fluxuri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numerar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financiara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cadrul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ACB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a </a:t>
            </a:r>
            <a:r>
              <a:rPr lang="vi-VN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capacita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asigurare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vi-VN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fluxului </a:t>
            </a:r>
            <a:r>
              <a:rPr lang="vi-VN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numerar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necesar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implementarii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proiectelor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considerare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situatiilor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aplicare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reduceri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corectii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financiare</a:t>
            </a:r>
            <a:r>
              <a:rPr lang="vi-VN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Asigurarea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corectitudinii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completitudinii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documentatiilor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tehnice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prin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realizarea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receptiei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comisii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receptie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adecvate</a:t>
            </a:r>
            <a:endParaRPr lang="it-IT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47624"/>
            <a:ext cx="1224136" cy="80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703" y="221544"/>
            <a:ext cx="985391" cy="827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368" y="239233"/>
            <a:ext cx="948977" cy="95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62" y="5448300"/>
            <a:ext cx="5784850" cy="140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mdra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8137" y="251459"/>
            <a:ext cx="1278122" cy="797442"/>
          </a:xfrm>
          <a:prstGeom prst="rect">
            <a:avLst/>
          </a:prstGeom>
          <a:noFill/>
        </p:spPr>
      </p:pic>
      <p:pic>
        <p:nvPicPr>
          <p:cNvPr id="16" name="Picture 4" descr="logo A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9" y="368636"/>
            <a:ext cx="12969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76200" y="1340768"/>
            <a:ext cx="9334500" cy="4669978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defRPr sz="9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2pPr>
            <a:lvl3pPr marL="381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3pPr>
            <a:lvl4pPr marL="5715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  <a:defRPr sz="900">
                <a:solidFill>
                  <a:schemeClr val="tx1"/>
                </a:solidFill>
                <a:latin typeface="+mn-lt"/>
              </a:defRPr>
            </a:lvl4pPr>
            <a:lvl5pPr marL="7620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5pPr>
            <a:lvl6pPr marL="12192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6pPr>
            <a:lvl7pPr marL="16764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7pPr>
            <a:lvl8pPr marL="21336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8pPr>
            <a:lvl9pPr marL="2590800" indent="-188913" algn="l" defTabSz="7620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-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o-RO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RECOMANDARI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(2)</a:t>
            </a:r>
          </a:p>
          <a:p>
            <a:pPr marL="573087" lvl="4" indent="0" algn="just">
              <a:buNone/>
            </a:pPr>
            <a:endParaRPr lang="en-US" sz="18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Includerea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aplicarea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clauze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contractuale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care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descurajeze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participarea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contractanti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capacitate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insuficienta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care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permita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beneficiarului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apeleze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inclusiv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posibilitate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rezilierii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contractului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atunci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cand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necesar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Includerea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numai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indicatorilor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relevanti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proiect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care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asigure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masurarea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atingerii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obiectivelor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(care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trebuie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fie SMART)</a:t>
            </a: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Alegerea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valori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plauzibile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cu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probabilitate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foarte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ridicata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valorilor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tinta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pentru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indicatori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scenarii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nu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foarte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optimiste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Utilizarea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estimari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credibile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elaborarea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previziunilor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baza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unor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studii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date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statistice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publice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4" algn="just">
              <a:buFontTx/>
              <a:buChar char="-"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it-IT" sz="1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LAYOUTGRID" val="TRUE"/>
  <p:tag name="FASLEFT" val="4.375"/>
  <p:tag name="FASTOP" val="5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238.375"/>
  <p:tag name="ADV_LEFT" val="123.5"/>
  <p:tag name="ADV_HEIGHT" val="30.375"/>
  <p:tag name="ADV_WIDTH" val="208.25"/>
</p:tagLst>
</file>

<file path=ppt/theme/theme1.xml><?xml version="1.0" encoding="utf-8"?>
<a:theme xmlns:a="http://schemas.openxmlformats.org/drawingml/2006/main" name="1_TS REPORT template (Nov02)">
  <a:themeElements>
    <a:clrScheme name="">
      <a:dk1>
        <a:srgbClr val="000000"/>
      </a:dk1>
      <a:lt1>
        <a:srgbClr val="FFFFFF"/>
      </a:lt1>
      <a:dk2>
        <a:srgbClr val="0C2D83"/>
      </a:dk2>
      <a:lt2>
        <a:srgbClr val="CCD6E3"/>
      </a:lt2>
      <a:accent1>
        <a:srgbClr val="8AA5CB"/>
      </a:accent1>
      <a:accent2>
        <a:srgbClr val="FAD8AF"/>
      </a:accent2>
      <a:accent3>
        <a:srgbClr val="FFFFFF"/>
      </a:accent3>
      <a:accent4>
        <a:srgbClr val="000000"/>
      </a:accent4>
      <a:accent5>
        <a:srgbClr val="C4CFE2"/>
      </a:accent5>
      <a:accent6>
        <a:srgbClr val="E3C49E"/>
      </a:accent6>
      <a:hlink>
        <a:srgbClr val="F5B36A"/>
      </a:hlink>
      <a:folHlink>
        <a:srgbClr val="AABE75"/>
      </a:folHlink>
    </a:clrScheme>
    <a:fontScheme name="TS REPORT template (Nov02)">
      <a:majorFont>
        <a:latin typeface="Arial"/>
        <a:ea typeface=""/>
        <a:cs typeface=""/>
      </a:majorFont>
      <a:minorFont>
        <a:latin typeface="Univers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</a:defRPr>
        </a:defPPr>
      </a:lstStyle>
    </a:lnDef>
  </a:objectDefaults>
  <a:extraClrSchemeLst>
    <a:extraClrScheme>
      <a:clrScheme name="TS REPORT template (Nov02)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6699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E75C00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 REPORT template (Nov02) 2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CCCCCC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B9"/>
        </a:accent6>
        <a:hlink>
          <a:srgbClr val="FF66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 REPORT template (Nov02) 3">
        <a:dk1>
          <a:srgbClr val="000000"/>
        </a:dk1>
        <a:lt1>
          <a:srgbClr val="FFFFFF"/>
        </a:lt1>
        <a:dk2>
          <a:srgbClr val="003399"/>
        </a:dk2>
        <a:lt2>
          <a:srgbClr val="C7E1FA"/>
        </a:lt2>
        <a:accent1>
          <a:srgbClr val="C7E1FA"/>
        </a:accent1>
        <a:accent2>
          <a:srgbClr val="73A6F3"/>
        </a:accent2>
        <a:accent3>
          <a:srgbClr val="FFFFFF"/>
        </a:accent3>
        <a:accent4>
          <a:srgbClr val="000000"/>
        </a:accent4>
        <a:accent5>
          <a:srgbClr val="E0EEFC"/>
        </a:accent5>
        <a:accent6>
          <a:srgbClr val="6896DC"/>
        </a:accent6>
        <a:hlink>
          <a:srgbClr val="FF6600"/>
        </a:hlink>
        <a:folHlink>
          <a:srgbClr val="003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000000"/>
      </a:dk2>
      <a:lt2>
        <a:srgbClr val="CECECE"/>
      </a:lt2>
      <a:accent1>
        <a:srgbClr val="919191"/>
      </a:accent1>
      <a:accent2>
        <a:srgbClr val="474747"/>
      </a:accent2>
      <a:accent3>
        <a:srgbClr val="FFFFFF"/>
      </a:accent3>
      <a:accent4>
        <a:srgbClr val="DADADA"/>
      </a:accent4>
      <a:accent5>
        <a:srgbClr val="C7C7C7"/>
      </a:accent5>
      <a:accent6>
        <a:srgbClr val="3F3F3F"/>
      </a:accent6>
      <a:hlink>
        <a:srgbClr val="676767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Files\KIS\Templates\Talkbooks\TS REPORT template (Nov02).pot</Template>
  <TotalTime>71800</TotalTime>
  <Words>1066</Words>
  <Application>Microsoft Office PowerPoint</Application>
  <PresentationFormat>A4 Paper (210x297 mm)</PresentationFormat>
  <Paragraphs>285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Univers 45 Light</vt:lpstr>
      <vt:lpstr>Univers 55</vt:lpstr>
      <vt:lpstr>Wingdings</vt:lpstr>
      <vt:lpstr>1_TS REPORT template (Nov02)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Farcas, Iulia</dc:creator>
  <cp:lastModifiedBy>Nicolaie Burghelea</cp:lastModifiedBy>
  <cp:revision>5115</cp:revision>
  <cp:lastPrinted>2015-02-11T17:50:42Z</cp:lastPrinted>
  <dcterms:created xsi:type="dcterms:W3CDTF">2003-02-10T10:21:07Z</dcterms:created>
  <dcterms:modified xsi:type="dcterms:W3CDTF">2015-06-23T06:37:25Z</dcterms:modified>
</cp:coreProperties>
</file>